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9"/>
  </p:notesMasterIdLst>
  <p:handoutMasterIdLst>
    <p:handoutMasterId r:id="rId40"/>
  </p:handoutMasterIdLst>
  <p:sldIdLst>
    <p:sldId id="2996" r:id="rId2"/>
    <p:sldId id="256" r:id="rId3"/>
    <p:sldId id="291" r:id="rId4"/>
    <p:sldId id="257" r:id="rId5"/>
    <p:sldId id="268" r:id="rId6"/>
    <p:sldId id="298" r:id="rId7"/>
    <p:sldId id="259" r:id="rId8"/>
    <p:sldId id="295" r:id="rId9"/>
    <p:sldId id="262" r:id="rId10"/>
    <p:sldId id="16758337" r:id="rId11"/>
    <p:sldId id="263" r:id="rId12"/>
    <p:sldId id="16758338" r:id="rId13"/>
    <p:sldId id="301" r:id="rId14"/>
    <p:sldId id="16758339" r:id="rId15"/>
    <p:sldId id="307" r:id="rId16"/>
    <p:sldId id="264" r:id="rId17"/>
    <p:sldId id="16758340" r:id="rId18"/>
    <p:sldId id="266" r:id="rId19"/>
    <p:sldId id="267" r:id="rId20"/>
    <p:sldId id="292" r:id="rId21"/>
    <p:sldId id="16758342" r:id="rId22"/>
    <p:sldId id="272" r:id="rId23"/>
    <p:sldId id="309" r:id="rId24"/>
    <p:sldId id="16758341" r:id="rId25"/>
    <p:sldId id="311" r:id="rId26"/>
    <p:sldId id="276" r:id="rId27"/>
    <p:sldId id="270" r:id="rId28"/>
    <p:sldId id="274" r:id="rId29"/>
    <p:sldId id="275" r:id="rId30"/>
    <p:sldId id="286" r:id="rId31"/>
    <p:sldId id="284" r:id="rId32"/>
    <p:sldId id="16758343" r:id="rId33"/>
    <p:sldId id="285" r:id="rId34"/>
    <p:sldId id="16758344" r:id="rId35"/>
    <p:sldId id="16758345" r:id="rId36"/>
    <p:sldId id="16758346" r:id="rId37"/>
    <p:sldId id="310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78FF"/>
    <a:srgbClr val="0089FF"/>
    <a:srgbClr val="008FFF"/>
    <a:srgbClr val="61B9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57"/>
    <p:restoredTop sz="96163"/>
  </p:normalViewPr>
  <p:slideViewPr>
    <p:cSldViewPr snapToGrid="0">
      <p:cViewPr varScale="1">
        <p:scale>
          <a:sx n="138" d="100"/>
          <a:sy n="138" d="100"/>
        </p:scale>
        <p:origin x="98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11AF8E6-B1C7-0231-9F81-BEF8415AC5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E6F5F8-95E9-9FC5-435E-CC2BA13754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19122-E479-7B47-97D1-36AB0CAC52A6}" type="datetimeFigureOut">
              <a:rPr kumimoji="1" lang="zh-CN" altLang="en-US" smtClean="0"/>
              <a:t>2024/6/30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E8439E-F1C1-4E16-40A1-2B9E8C2663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EF42FF-C6DA-1886-AF42-DEB829D054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971DE-6432-3A46-AF8C-71D16D490D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5506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4.png>
</file>

<file path=ppt/media/image5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920C43-6AC1-454F-89AA-1599BFEADA91}" type="datetimeFigureOut">
              <a:rPr kumimoji="1" lang="zh-CN" altLang="en-US" smtClean="0"/>
              <a:t>2024/6/30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51279-C023-194A-AD5D-040062C5D3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4897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7078BD-1DBE-46B0-9F69-CDDBD216FE9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51279-C023-194A-AD5D-040062C5D348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8359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51279-C023-194A-AD5D-040062C5D348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9469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601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&amp;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线条"/>
          <p:cNvSpPr/>
          <p:nvPr/>
        </p:nvSpPr>
        <p:spPr>
          <a:xfrm>
            <a:off x="650617" y="3068804"/>
            <a:ext cx="258408" cy="258408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defRPr sz="1800">
                <a:uFill>
                  <a:solidFill>
                    <a:srgbClr val="000000"/>
                  </a:solidFill>
                </a:u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sym typeface="Microsoft YaHei"/>
            </a:endParaRPr>
          </a:p>
        </p:txBody>
      </p:sp>
      <p:sp>
        <p:nvSpPr>
          <p:cNvPr id="7" name="圆角矩形 130"/>
          <p:cNvSpPr/>
          <p:nvPr userDrawn="1"/>
        </p:nvSpPr>
        <p:spPr>
          <a:xfrm>
            <a:off x="0" y="708605"/>
            <a:ext cx="10800000" cy="4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rgbClr val="FFFFFF"/>
              </a:gs>
              <a:gs pos="5000">
                <a:schemeClr val="bg1"/>
              </a:gs>
              <a:gs pos="0">
                <a:schemeClr val="bg1"/>
              </a:gs>
              <a:gs pos="75000">
                <a:srgbClr val="089CFF"/>
              </a:gs>
            </a:gsLst>
            <a:lin ang="10800000" scaled="1"/>
          </a:gradFill>
          <a:ln w="28575">
            <a:noFill/>
          </a:ln>
        </p:spPr>
        <p:txBody>
          <a:bodyPr wrap="square" anchor="t">
            <a:no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 dirty="0">
              <a:ln>
                <a:solidFill>
                  <a:srgbClr val="5B9BD5">
                    <a:lumMod val="75000"/>
                  </a:srgbClr>
                </a:solidFill>
              </a:ln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Helvetica Light"/>
            </a:endParaRPr>
          </a:p>
        </p:txBody>
      </p:sp>
      <p:sp>
        <p:nvSpPr>
          <p:cNvPr id="8" name="标题 11"/>
          <p:cNvSpPr>
            <a:spLocks noGrp="1"/>
          </p:cNvSpPr>
          <p:nvPr>
            <p:ph type="title"/>
          </p:nvPr>
        </p:nvSpPr>
        <p:spPr>
          <a:xfrm>
            <a:off x="82697" y="63893"/>
            <a:ext cx="10656000" cy="5760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096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2665" b="1" i="0" u="none" strike="noStrike" cap="none" spc="0" normalizeH="0" baseline="0" dirty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libaba PuHuiTi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9" name="图像" descr="图像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809292" y="172633"/>
            <a:ext cx="1266001" cy="418792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502197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目录&amp;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线条"/>
          <p:cNvSpPr/>
          <p:nvPr/>
        </p:nvSpPr>
        <p:spPr>
          <a:xfrm>
            <a:off x="650617" y="3068804"/>
            <a:ext cx="258408" cy="258408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defRPr sz="1800">
                <a:uFill>
                  <a:solidFill>
                    <a:srgbClr val="000000"/>
                  </a:solidFill>
                </a:u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27803711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封面&amp;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4900284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文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>
            <a:extLst>
              <a:ext uri="{FF2B5EF4-FFF2-40B4-BE49-F238E27FC236}">
                <a16:creationId xmlns:a16="http://schemas.microsoft.com/office/drawing/2014/main" id="{408D55F5-7B5B-7845-8686-0817455F06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53178" y="1954309"/>
            <a:ext cx="5329403" cy="4384389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7" name="文本占位符 17">
            <a:extLst>
              <a:ext uri="{FF2B5EF4-FFF2-40B4-BE49-F238E27FC236}">
                <a16:creationId xmlns:a16="http://schemas.microsoft.com/office/drawing/2014/main" id="{7E146F7D-C0D8-514E-A5AD-CACAAA7D7F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4891" y="1160042"/>
            <a:ext cx="10755475" cy="411479"/>
          </a:xfrm>
        </p:spPr>
        <p:txBody>
          <a:bodyPr anchor="ctr">
            <a:normAutofit/>
          </a:bodyPr>
          <a:lstStyle>
            <a:lvl1pPr marL="0" indent="0">
              <a:buNone/>
              <a:defRPr sz="1800" b="0" i="0">
                <a:solidFill>
                  <a:schemeClr val="bg2">
                    <a:lumMod val="50000"/>
                  </a:schemeClr>
                </a:solidFill>
                <a:latin typeface="Alibaba PuHuiTi R" pitchFamily="18" charset="-122"/>
                <a:ea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8E6EFCE2-45FC-5E49-890A-535CF2031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92" y="451046"/>
            <a:ext cx="10777689" cy="684580"/>
          </a:xfrm>
        </p:spPr>
        <p:txBody>
          <a:bodyPr tIns="46800" bIns="46800" anchor="ctr">
            <a:normAutofit/>
          </a:bodyPr>
          <a:lstStyle>
            <a:lvl1pPr algn="l">
              <a:lnSpc>
                <a:spcPct val="100000"/>
              </a:lnSpc>
              <a:spcBef>
                <a:spcPts val="1200"/>
              </a:spcBef>
              <a:defRPr sz="3400" b="0" i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</a:defRPr>
            </a:lvl1pPr>
          </a:lstStyle>
          <a:p>
            <a:r>
              <a:rPr kumimoji="1" lang="zh-CN" altLang="en-US" dirty="0"/>
              <a:t>标题</a:t>
            </a:r>
          </a:p>
        </p:txBody>
      </p:sp>
      <p:sp>
        <p:nvSpPr>
          <p:cNvPr id="8" name="文本占位符 17">
            <a:extLst>
              <a:ext uri="{FF2B5EF4-FFF2-40B4-BE49-F238E27FC236}">
                <a16:creationId xmlns:a16="http://schemas.microsoft.com/office/drawing/2014/main" id="{ABD88DA7-3D82-4E41-AA6A-1B6C90A09B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4890" y="1954310"/>
            <a:ext cx="5104239" cy="288349"/>
          </a:xfrm>
        </p:spPr>
        <p:txBody>
          <a:bodyPr wrap="square" anchor="t">
            <a:spAutoFit/>
          </a:bodyPr>
          <a:lstStyle>
            <a:lvl1pPr marL="0" marR="0" indent="0" algn="l" defTabSz="914309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bg2">
                    <a:lumMod val="50000"/>
                  </a:schemeClr>
                </a:solidFill>
                <a:latin typeface="Alibaba PuHuiTi R" pitchFamily="18" charset="-122"/>
                <a:ea typeface="Alibaba PuHuiTi R" pitchFamily="18" charset="-122"/>
              </a:defRPr>
            </a:lvl1pPr>
          </a:lstStyle>
          <a:p>
            <a:pPr marL="0" marR="0" lvl="0" indent="0" algn="l" defTabSz="914309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正文小字内容</a:t>
            </a:r>
            <a:endParaRPr kumimoji="1" lang="en-US" altLang="zh-CN" dirty="0"/>
          </a:p>
        </p:txBody>
      </p:sp>
      <p:sp>
        <p:nvSpPr>
          <p:cNvPr id="9" name="幻灯片编号">
            <a:extLst>
              <a:ext uri="{FF2B5EF4-FFF2-40B4-BE49-F238E27FC236}">
                <a16:creationId xmlns:a16="http://schemas.microsoft.com/office/drawing/2014/main" id="{9A7DED4D-AE5B-1444-A684-C1AC1DDE619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9158929" y="6353487"/>
            <a:ext cx="290144" cy="28725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02C2116-D74C-5146-9E3A-C3517001FA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4892" y="6437086"/>
            <a:ext cx="1058303" cy="13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40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49CDADD-3D24-A945-9934-1893699704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DFFB86-2E99-8B45-8B4A-77506AE5AC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4892" y="6437086"/>
            <a:ext cx="1058303" cy="133656"/>
          </a:xfrm>
          <a:prstGeom prst="rect">
            <a:avLst/>
          </a:prstGeom>
        </p:spPr>
      </p:pic>
      <p:sp>
        <p:nvSpPr>
          <p:cNvPr id="6" name="标题 6">
            <a:extLst>
              <a:ext uri="{FF2B5EF4-FFF2-40B4-BE49-F238E27FC236}">
                <a16:creationId xmlns:a16="http://schemas.microsoft.com/office/drawing/2014/main" id="{7855A011-C9CF-9543-9B7D-69D3EF51F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92" y="451046"/>
            <a:ext cx="10777689" cy="684580"/>
          </a:xfrm>
        </p:spPr>
        <p:txBody>
          <a:bodyPr tIns="46800" bIns="46800" anchor="ctr">
            <a:normAutofit/>
          </a:bodyPr>
          <a:lstStyle>
            <a:lvl1pPr algn="l">
              <a:lnSpc>
                <a:spcPct val="100000"/>
              </a:lnSpc>
              <a:spcBef>
                <a:spcPts val="1200"/>
              </a:spcBef>
              <a:defRPr sz="3400" b="0" i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r>
              <a:rPr kumimoji="1" lang="zh-CN" altLang="en-US" dirty="0"/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204923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41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B6F66A3-85BF-3B44-886A-90DFB2FC7853}" type="datetimeFigureOut">
              <a:rPr kumimoji="1" lang="zh-CN" altLang="en-US" smtClean="0"/>
              <a:t>2024/6/30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8CB0D29-2D53-C740-9EB1-7FC00FA70D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0936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hyperlink" Target="http://www.alipay.com/" TargetMode="Externa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-77410" y="-43544"/>
            <a:ext cx="12346820" cy="694508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"/>
          <p:cNvSpPr txBox="1"/>
          <p:nvPr/>
        </p:nvSpPr>
        <p:spPr>
          <a:xfrm>
            <a:off x="624977" y="6376876"/>
            <a:ext cx="6666224" cy="207877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algn="l" defTabSz="914400">
              <a:buClr>
                <a:srgbClr val="F5F5F5"/>
              </a:buClr>
              <a:buFont typeface="Microsoft Sans Serif"/>
              <a:defRPr sz="2700">
                <a:solidFill>
                  <a:srgbClr val="C0C0C0"/>
                </a:solidFill>
                <a:uFill>
                  <a:solidFill>
                    <a:srgbClr val="000000"/>
                  </a:solidFill>
                </a:uFill>
                <a:latin typeface="Microsoft YaHei"/>
                <a:ea typeface="Microsoft YaHei"/>
                <a:cs typeface="Microsoft YaHei"/>
                <a:sym typeface="Microsoft YaHei"/>
                <a:hlinkClick r:id="" action="ppaction://noaction"/>
              </a:defRPr>
            </a:lvl1pPr>
          </a:lstStyle>
          <a:p>
            <a:r>
              <a:rPr sz="1350" dirty="0">
                <a:hlinkClick r:id="rId10"/>
              </a:rPr>
              <a:t> </a:t>
            </a:r>
          </a:p>
        </p:txBody>
      </p:sp>
      <p:pic>
        <p:nvPicPr>
          <p:cNvPr id="4" name="图像" descr="图像"/>
          <p:cNvPicPr>
            <a:picLocks noChangeAspect="1"/>
          </p:cNvPicPr>
          <p:nvPr/>
        </p:nvPicPr>
        <p:blipFill rotWithShape="1">
          <a:blip r:embed="rId11" cstate="print">
            <a:alphaModFix amt="80126"/>
          </a:blip>
          <a:srcRect/>
          <a:stretch>
            <a:fillRect/>
          </a:stretch>
        </p:blipFill>
        <p:spPr>
          <a:xfrm>
            <a:off x="1875960" y="-43544"/>
            <a:ext cx="9636112" cy="69450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5" name="图像" descr="图像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55631" y="341225"/>
            <a:ext cx="1598281" cy="52870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21839" y="6540500"/>
            <a:ext cx="296556" cy="28725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200"/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879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62" r:id="rId3"/>
    <p:sldLayoutId id="2147483664" r:id="rId4"/>
    <p:sldLayoutId id="2147483665" r:id="rId5"/>
    <p:sldLayoutId id="2147483666" r:id="rId6"/>
    <p:sldLayoutId id="2147483668" r:id="rId7"/>
  </p:sldLayoutIdLst>
  <p:transition spd="med"/>
  <p:hf hdr="0" ftr="0" dt="0"/>
  <p:txStyles>
    <p:title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143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429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5715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8001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5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143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429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5715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8001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143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429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5715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8001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pache/horaedb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horaed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/>
          <p:nvPr/>
        </p:nvSpPr>
        <p:spPr>
          <a:xfrm>
            <a:off x="1167063" y="1690544"/>
            <a:ext cx="10046060" cy="2869733"/>
          </a:xfrm>
          <a:prstGeom prst="rect">
            <a:avLst/>
          </a:prstGeom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Rust </a:t>
            </a:r>
            <a:r>
              <a:rPr kumimoji="1" lang="zh-CN" altLang="en-US" sz="6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内存占用排查与优化</a:t>
            </a:r>
            <a:endParaRPr kumimoji="1" 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8" name="文本框 1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BBAAD9C20180234D78A0072836F0B1F092B9B2071D915BE0A1D98F3CB15E2B560B4BBA3811616B0E22592908C84636EB2DF921FA91D02B311BBFC25970BE20DA24F107AD2F23768744F72DE760224DF3586DEDE77C0751A0A8D77190E5F99C28DDF620942E3</a:t>
            </a:r>
          </a:p>
        </p:txBody>
      </p:sp>
      <p:sp>
        <p:nvSpPr>
          <p:cNvPr id="9" name="文本框 2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BBAAD9C20180234D78A0072836F0BE9092B9B20D1D092B00AED98E31B1992B537B4BBE384164DB0322E92308C84686EB0DF921DA61D0AB411BBFC25A7D2E22DC24F004AD0127A6E754F92E476ED242FFDC65E817779050E098CE01917C519C48D8C620900E3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447134-506C-7156-3732-5AF78DC9F200}"/>
              </a:ext>
            </a:extLst>
          </p:cNvPr>
          <p:cNvSpPr txBox="1"/>
          <p:nvPr/>
        </p:nvSpPr>
        <p:spPr>
          <a:xfrm>
            <a:off x="5446299" y="4411259"/>
            <a:ext cx="1487587" cy="6565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libaba PuHuiTi H" pitchFamily="18" charset="-122"/>
                <a:ea typeface="Alibaba PuHuiTi H" pitchFamily="18" charset="-122"/>
                <a:cs typeface="Alibaba PuHuiTi H" pitchFamily="18" charset="-122"/>
                <a:sym typeface="Helvetica Light"/>
              </a:rPr>
              <a:t>曹瑞秋</a:t>
            </a:r>
          </a:p>
        </p:txBody>
      </p:sp>
    </p:spTree>
    <p:custDataLst>
      <p:tags r:id="rId1"/>
    </p:custDataLst>
  </p:cSld>
  <p:clrMapOvr>
    <a:masterClrMapping/>
  </p:clrMapOvr>
  <p:transition spd="med" advTm="269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C56F5D5-11CB-0A43-7185-0FA3327C2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58" y="1591519"/>
            <a:ext cx="10876284" cy="5266481"/>
          </a:xfrm>
          <a:prstGeom prst="rect">
            <a:avLst/>
          </a:prstGeom>
        </p:spPr>
      </p:pic>
      <p:sp>
        <p:nvSpPr>
          <p:cNvPr id="2" name="文本框 4">
            <a:extLst>
              <a:ext uri="{FF2B5EF4-FFF2-40B4-BE49-F238E27FC236}">
                <a16:creationId xmlns:a16="http://schemas.microsoft.com/office/drawing/2014/main" id="{1E22D223-DC33-828B-A56C-6CE6BB2F463C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0022985"/>
      </p:ext>
    </p:extLst>
  </p:cSld>
  <p:clrMapOvr>
    <a:masterClrMapping/>
  </p:clrMapOvr>
  <p:transition spd="med" advTm="913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DB1192-4778-3741-8CA5-E2D3712FA545}"/>
              </a:ext>
            </a:extLst>
          </p:cNvPr>
          <p:cNvSpPr txBox="1"/>
          <p:nvPr/>
        </p:nvSpPr>
        <p:spPr>
          <a:xfrm>
            <a:off x="3478020" y="2062580"/>
            <a:ext cx="63750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优势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可读性强，一目了然 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劣势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需要较新的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jeprof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(jemalloc 5.3+)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53F8A66E-9366-C9DF-AA47-6673A7238630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6275082"/>
      </p:ext>
    </p:extLst>
  </p:cSld>
  <p:clrMapOvr>
    <a:masterClrMapping/>
  </p:clrMapOvr>
  <p:transition spd="med" advTm="529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15DBC2-0794-7B1E-0A15-5448FA020890}"/>
              </a:ext>
            </a:extLst>
          </p:cNvPr>
          <p:cNvSpPr txBox="1"/>
          <p:nvPr/>
        </p:nvSpPr>
        <p:spPr>
          <a:xfrm>
            <a:off x="4325080" y="1617253"/>
            <a:ext cx="637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zh-CN" altLang="en-US" sz="36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生成有向图</a:t>
            </a:r>
            <a:endParaRPr kumimoji="1" lang="en-US" altLang="zh-CN" sz="36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097EB2-6510-D295-B244-9CC0FE645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916" y="2632765"/>
            <a:ext cx="6259337" cy="482600"/>
          </a:xfrm>
          <a:prstGeom prst="rect">
            <a:avLst/>
          </a:prstGeom>
        </p:spPr>
      </p:pic>
      <p:sp>
        <p:nvSpPr>
          <p:cNvPr id="2" name="文本框 4">
            <a:extLst>
              <a:ext uri="{FF2B5EF4-FFF2-40B4-BE49-F238E27FC236}">
                <a16:creationId xmlns:a16="http://schemas.microsoft.com/office/drawing/2014/main" id="{D754AA5E-C282-28D5-BFB5-E9DD3529D6D8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26300"/>
      </p:ext>
    </p:extLst>
  </p:cSld>
  <p:clrMapOvr>
    <a:masterClrMapping/>
  </p:clrMapOvr>
  <p:transition spd="med" advTm="625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DBDF21C-E2F2-484D-F876-CDABFFA4B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392" y="1604789"/>
            <a:ext cx="7339191" cy="4872886"/>
          </a:xfrm>
          <a:prstGeom prst="rect">
            <a:avLst/>
          </a:prstGeom>
        </p:spPr>
      </p:pic>
      <p:sp>
        <p:nvSpPr>
          <p:cNvPr id="3" name="文本框 4">
            <a:extLst>
              <a:ext uri="{FF2B5EF4-FFF2-40B4-BE49-F238E27FC236}">
                <a16:creationId xmlns:a16="http://schemas.microsoft.com/office/drawing/2014/main" id="{26E37E92-2B35-F651-12C8-29794DD50BFC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4452538"/>
      </p:ext>
    </p:extLst>
  </p:cSld>
  <p:clrMapOvr>
    <a:masterClrMapping/>
  </p:clrMapOvr>
  <p:transition spd="med" advTm="483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DB1192-4778-3741-8CA5-E2D3712FA545}"/>
              </a:ext>
            </a:extLst>
          </p:cNvPr>
          <p:cNvSpPr txBox="1"/>
          <p:nvPr/>
        </p:nvSpPr>
        <p:spPr>
          <a:xfrm>
            <a:off x="4175491" y="1998732"/>
            <a:ext cx="4056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详细度不够，怎么办？</a:t>
            </a:r>
            <a:endParaRPr kumimoji="1" lang="en-US" altLang="zh-CN" sz="32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205FE2D-6999-20D0-8A89-4A6188F1D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2764583"/>
            <a:ext cx="6413500" cy="2921000"/>
          </a:xfrm>
          <a:prstGeom prst="rect">
            <a:avLst/>
          </a:prstGeom>
        </p:spPr>
      </p:pic>
      <p:sp>
        <p:nvSpPr>
          <p:cNvPr id="6" name="文本框 4">
            <a:extLst>
              <a:ext uri="{FF2B5EF4-FFF2-40B4-BE49-F238E27FC236}">
                <a16:creationId xmlns:a16="http://schemas.microsoft.com/office/drawing/2014/main" id="{42AA5EC4-CF2B-ED9E-966E-1AC4262A3650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4748978"/>
      </p:ext>
    </p:extLst>
  </p:cSld>
  <p:clrMapOvr>
    <a:masterClrMapping/>
  </p:clrMapOvr>
  <p:transition spd="med" advTm="539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D35D5D3-9823-D1B5-D94C-70252B8A8773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A9480BD-8137-392F-FB1D-A87A7BBD9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88" y="2283014"/>
            <a:ext cx="7772400" cy="41699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A20EAB5-6C55-471D-CA2B-8956861269B3}"/>
              </a:ext>
            </a:extLst>
          </p:cNvPr>
          <p:cNvSpPr txBox="1"/>
          <p:nvPr/>
        </p:nvSpPr>
        <p:spPr>
          <a:xfrm>
            <a:off x="3481338" y="3206343"/>
            <a:ext cx="49228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nodecount (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总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node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数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)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，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80 -&gt; 160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maxdegree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（每个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node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相关的总边数），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8 -&gt; 16</a:t>
            </a:r>
          </a:p>
        </p:txBody>
      </p:sp>
    </p:spTree>
    <p:extLst>
      <p:ext uri="{BB962C8B-B14F-4D97-AF65-F5344CB8AC3E}">
        <p14:creationId xmlns:p14="http://schemas.microsoft.com/office/powerpoint/2010/main" val="514082299"/>
      </p:ext>
    </p:extLst>
  </p:cSld>
  <p:clrMapOvr>
    <a:masterClrMapping/>
  </p:clrMapOvr>
  <p:transition spd="med" advTm="88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21BF61D-DD7B-3A5D-9BCE-9D78368D0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7012" y="1885821"/>
            <a:ext cx="8553951" cy="4560341"/>
          </a:xfrm>
          <a:prstGeom prst="rect">
            <a:avLst/>
          </a:prstGeom>
        </p:spPr>
      </p:pic>
      <p:sp>
        <p:nvSpPr>
          <p:cNvPr id="2" name="文本框 4">
            <a:extLst>
              <a:ext uri="{FF2B5EF4-FFF2-40B4-BE49-F238E27FC236}">
                <a16:creationId xmlns:a16="http://schemas.microsoft.com/office/drawing/2014/main" id="{866A7547-CF66-B979-F3AB-668F0416C6C0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1301148"/>
      </p:ext>
    </p:extLst>
  </p:cSld>
  <p:clrMapOvr>
    <a:masterClrMapping/>
  </p:clrMapOvr>
  <p:transition spd="med" advTm="77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DB1192-4778-3741-8CA5-E2D3712FA545}"/>
              </a:ext>
            </a:extLst>
          </p:cNvPr>
          <p:cNvSpPr txBox="1"/>
          <p:nvPr/>
        </p:nvSpPr>
        <p:spPr>
          <a:xfrm>
            <a:off x="3502959" y="2045955"/>
            <a:ext cx="63750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优势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老版本的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jeprof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即可支持 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劣势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可读性不如火焰图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可能需要调参，比较麻烦 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8259C344-2B35-09EB-3604-05B06E8D44E6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0014248"/>
      </p:ext>
    </p:extLst>
  </p:cSld>
  <p:clrMapOvr>
    <a:masterClrMapping/>
  </p:clrMapOvr>
  <p:transition spd="med" advTm="413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DB1192-4778-3741-8CA5-E2D3712FA545}"/>
              </a:ext>
            </a:extLst>
          </p:cNvPr>
          <p:cNvSpPr txBox="1"/>
          <p:nvPr/>
        </p:nvSpPr>
        <p:spPr>
          <a:xfrm>
            <a:off x="3489651" y="4004488"/>
            <a:ext cx="492174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jemalloc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只能分析虚拟内存占用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更需关心的是物理内存占用（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oom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）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虚拟内存不能完全反映物理内存，甚至有时候天差地别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16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9508AFE-C579-4A9E-58D8-4FF070FD3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73163"/>
            <a:ext cx="7772400" cy="16403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161BA2F-D09B-72B6-4E0A-8EC4E5B1B045}"/>
              </a:ext>
            </a:extLst>
          </p:cNvPr>
          <p:cNvSpPr txBox="1"/>
          <p:nvPr/>
        </p:nvSpPr>
        <p:spPr>
          <a:xfrm>
            <a:off x="3374196" y="890648"/>
            <a:ext cx="5152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1.2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分析物理内存占用</a:t>
            </a:r>
          </a:p>
        </p:txBody>
      </p:sp>
    </p:spTree>
    <p:extLst>
      <p:ext uri="{BB962C8B-B14F-4D97-AF65-F5344CB8AC3E}">
        <p14:creationId xmlns:p14="http://schemas.microsoft.com/office/powerpoint/2010/main" val="1699419079"/>
      </p:ext>
    </p:extLst>
  </p:cSld>
  <p:clrMapOvr>
    <a:masterClrMapping/>
  </p:clrMapOvr>
  <p:transition spd="med" advTm="229256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DB1192-4778-3741-8CA5-E2D3712FA545}"/>
              </a:ext>
            </a:extLst>
          </p:cNvPr>
          <p:cNvSpPr txBox="1"/>
          <p:nvPr/>
        </p:nvSpPr>
        <p:spPr>
          <a:xfrm>
            <a:off x="3651446" y="1696820"/>
            <a:ext cx="56484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物理内存跟虚拟内存贴近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lvl="1"/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debug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选项，去掉“添乱”的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lvl="1"/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  内存预分配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10DCB7-9E26-82D5-7C29-64A97996B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454" y="3994753"/>
            <a:ext cx="7772400" cy="1674225"/>
          </a:xfrm>
          <a:prstGeom prst="rect">
            <a:avLst/>
          </a:prstGeom>
        </p:spPr>
      </p:pic>
      <p:sp>
        <p:nvSpPr>
          <p:cNvPr id="6" name="文本框 4">
            <a:extLst>
              <a:ext uri="{FF2B5EF4-FFF2-40B4-BE49-F238E27FC236}">
                <a16:creationId xmlns:a16="http://schemas.microsoft.com/office/drawing/2014/main" id="{2E6F929B-6C16-F69F-2664-1C694FF3DD9B}"/>
              </a:ext>
            </a:extLst>
          </p:cNvPr>
          <p:cNvSpPr txBox="1"/>
          <p:nvPr/>
        </p:nvSpPr>
        <p:spPr>
          <a:xfrm>
            <a:off x="3374196" y="890648"/>
            <a:ext cx="5152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1.2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分析物理内存占用</a:t>
            </a:r>
          </a:p>
        </p:txBody>
      </p:sp>
    </p:spTree>
    <p:extLst>
      <p:ext uri="{BB962C8B-B14F-4D97-AF65-F5344CB8AC3E}">
        <p14:creationId xmlns:p14="http://schemas.microsoft.com/office/powerpoint/2010/main" val="3956914128"/>
      </p:ext>
    </p:extLst>
  </p:cSld>
  <p:clrMapOvr>
    <a:masterClrMapping/>
  </p:clrMapOvr>
  <p:transition spd="med" advTm="115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F13D2FCA-09A6-1A2D-8C8D-B5FB5E583D0F}"/>
              </a:ext>
            </a:extLst>
          </p:cNvPr>
          <p:cNvSpPr txBox="1"/>
          <p:nvPr/>
        </p:nvSpPr>
        <p:spPr>
          <a:xfrm>
            <a:off x="4336983" y="2228671"/>
            <a:ext cx="609760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u="none" strike="noStrike" dirty="0">
                <a:solidFill>
                  <a:schemeClr val="bg1"/>
                </a:solidFill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蚂蚁集团</a:t>
            </a:r>
            <a:r>
              <a:rPr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高级开发工程师</a:t>
            </a:r>
            <a:endParaRPr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u="none" strike="noStrike" dirty="0">
              <a:solidFill>
                <a:schemeClr val="bg1"/>
              </a:solidFill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000" u="none" strike="noStrike" dirty="0">
                <a:solidFill>
                  <a:schemeClr val="bg1"/>
                </a:solidFill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Apache </a:t>
            </a:r>
            <a:r>
              <a:rPr lang="en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HoraeDB </a:t>
            </a:r>
            <a:r>
              <a:rPr lang="en" altLang="zh-CN" sz="2000" u="none" strike="noStrike" dirty="0">
                <a:solidFill>
                  <a:schemeClr val="bg1"/>
                </a:solidFill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PPMC </a:t>
            </a:r>
            <a:r>
              <a:rPr lang="zh-CN" altLang="en-US" sz="2000" u="none" strike="noStrike" dirty="0">
                <a:solidFill>
                  <a:schemeClr val="bg1"/>
                </a:solidFill>
                <a:effectLst/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成员</a:t>
            </a:r>
            <a:endParaRPr lang="en-US" altLang="zh-CN" sz="2000" u="none" strike="noStrike" dirty="0">
              <a:solidFill>
                <a:schemeClr val="bg1"/>
              </a:solidFill>
              <a:effectLst/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CN" sz="2000" dirty="0">
                <a:hlinkClick r:id="rId2"/>
              </a:rPr>
              <a:t>https://github.com/apache/horaedb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014461435"/>
      </p:ext>
    </p:extLst>
  </p:cSld>
  <p:clrMapOvr>
    <a:masterClrMapping/>
  </p:clrMapOvr>
  <p:transition spd="med" advTm="117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B5AAD9-5D3E-B86B-9DB5-23820D71A8C5}"/>
              </a:ext>
            </a:extLst>
          </p:cNvPr>
          <p:cNvSpPr txBox="1"/>
          <p:nvPr/>
        </p:nvSpPr>
        <p:spPr>
          <a:xfrm>
            <a:off x="2607329" y="1792596"/>
            <a:ext cx="69773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8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建议增加 </a:t>
            </a:r>
            <a:r>
              <a:rPr kumimoji="1" lang="en-US" altLang="zh-CN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debug </a:t>
            </a:r>
            <a:r>
              <a:rPr kumimoji="1" lang="zh-CN" altLang="en-US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选项，关闭内存预分配</a:t>
            </a:r>
            <a:endParaRPr kumimoji="1" lang="en-US" altLang="zh-CN" sz="28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8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使用</a:t>
            </a:r>
            <a:r>
              <a:rPr kumimoji="1" lang="en-US" altLang="zh-CN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jemalloc </a:t>
            </a:r>
            <a:r>
              <a:rPr kumimoji="1" lang="zh-CN" altLang="en-US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进行排查时，建议采用</a:t>
            </a:r>
            <a:endParaRPr kumimoji="1" lang="en-US" altLang="zh-CN" sz="28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zh-CN" altLang="en-US" sz="28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  火焰图进行可视化</a:t>
            </a:r>
            <a:endParaRPr kumimoji="1" lang="en-US" altLang="zh-CN" sz="28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9388B-642E-DCCC-D50A-99617E3A3F4C}"/>
              </a:ext>
            </a:extLst>
          </p:cNvPr>
          <p:cNvSpPr txBox="1"/>
          <p:nvPr/>
        </p:nvSpPr>
        <p:spPr>
          <a:xfrm>
            <a:off x="3374196" y="890648"/>
            <a:ext cx="5152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1.3 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实践经验</a:t>
            </a:r>
          </a:p>
        </p:txBody>
      </p:sp>
    </p:spTree>
    <p:extLst>
      <p:ext uri="{BB962C8B-B14F-4D97-AF65-F5344CB8AC3E}">
        <p14:creationId xmlns:p14="http://schemas.microsoft.com/office/powerpoint/2010/main" val="423989659"/>
      </p:ext>
    </p:extLst>
  </p:cSld>
  <p:clrMapOvr>
    <a:masterClrMapping/>
  </p:clrMapOvr>
  <p:transition spd="med" advTm="66277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B5AAD9-5D3E-B86B-9DB5-23820D71A8C5}"/>
              </a:ext>
            </a:extLst>
          </p:cNvPr>
          <p:cNvSpPr txBox="1"/>
          <p:nvPr/>
        </p:nvSpPr>
        <p:spPr>
          <a:xfrm>
            <a:off x="3766646" y="2721114"/>
            <a:ext cx="49928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</a:t>
            </a:r>
            <a:r>
              <a:rPr kumimoji="1" lang="zh-CN" altLang="en-US" sz="40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线上内存分配问题</a:t>
            </a:r>
            <a:endParaRPr kumimoji="1" lang="en-US" altLang="zh-CN" sz="40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531430"/>
      </p:ext>
    </p:extLst>
  </p:cSld>
  <p:clrMapOvr>
    <a:masterClrMapping/>
  </p:clrMapOvr>
  <p:transition spd="med" advTm="2368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2D559E8-0232-6C2D-4597-853B0A8BF45A}"/>
              </a:ext>
            </a:extLst>
          </p:cNvPr>
          <p:cNvSpPr txBox="1"/>
          <p:nvPr/>
        </p:nvSpPr>
        <p:spPr>
          <a:xfrm>
            <a:off x="3424918" y="3213221"/>
            <a:ext cx="5342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</a:p>
          <a:p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指定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20_000_000 capacity,</a:t>
            </a:r>
          </a:p>
          <a:p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那么实际会分配多少虚拟内存吗？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是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20_000_000 * sizeof((usize, usize))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？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1239D29-2A66-59C8-1676-063C3942D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041" y="1985848"/>
            <a:ext cx="6743700" cy="7747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9657EF0-B2B4-6075-32FF-67A013A57265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2.1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</a:p>
        </p:txBody>
      </p:sp>
    </p:spTree>
    <p:extLst>
      <p:ext uri="{BB962C8B-B14F-4D97-AF65-F5344CB8AC3E}">
        <p14:creationId xmlns:p14="http://schemas.microsoft.com/office/powerpoint/2010/main" val="363312835"/>
      </p:ext>
    </p:extLst>
  </p:cSld>
  <p:clrMapOvr>
    <a:masterClrMapping/>
  </p:clrMapOvr>
  <p:transition spd="med" advTm="126782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8335811-1A1F-A7F4-6E7F-11142932FFEA}"/>
              </a:ext>
            </a:extLst>
          </p:cNvPr>
          <p:cNvSpPr txBox="1"/>
          <p:nvPr/>
        </p:nvSpPr>
        <p:spPr>
          <a:xfrm>
            <a:off x="5274640" y="1411971"/>
            <a:ext cx="1604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hashbrown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F121B8-CD3C-494D-63BF-475E4E66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756" y="1889307"/>
            <a:ext cx="8450485" cy="42697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A82A847-2051-8976-94C7-033F526F4693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2.1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</a:p>
        </p:txBody>
      </p:sp>
    </p:spTree>
    <p:extLst>
      <p:ext uri="{BB962C8B-B14F-4D97-AF65-F5344CB8AC3E}">
        <p14:creationId xmlns:p14="http://schemas.microsoft.com/office/powerpoint/2010/main" val="2691912199"/>
      </p:ext>
    </p:extLst>
  </p:cSld>
  <p:clrMapOvr>
    <a:masterClrMapping/>
  </p:clrMapOvr>
  <p:transition spd="med" advTm="6907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6A68E5D-8D48-D9BD-188B-0092FEB11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392" y="1889307"/>
            <a:ext cx="7115213" cy="444949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7408136-326D-EE51-A019-F66BD550303B}"/>
              </a:ext>
            </a:extLst>
          </p:cNvPr>
          <p:cNvSpPr txBox="1"/>
          <p:nvPr/>
        </p:nvSpPr>
        <p:spPr>
          <a:xfrm>
            <a:off x="5274640" y="1411971"/>
            <a:ext cx="1604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hashbrown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34E3EF-BF59-B39F-E60C-A9855A9784A4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2.1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</a:p>
        </p:txBody>
      </p:sp>
    </p:spTree>
    <p:extLst>
      <p:ext uri="{BB962C8B-B14F-4D97-AF65-F5344CB8AC3E}">
        <p14:creationId xmlns:p14="http://schemas.microsoft.com/office/powerpoint/2010/main" val="3254312929"/>
      </p:ext>
    </p:extLst>
  </p:cSld>
  <p:clrMapOvr>
    <a:masterClrMapping/>
  </p:clrMapOvr>
  <p:transition spd="med" advTm="2014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0F12FD4-F51F-4CDA-CAEA-3A7965BE7FA1}"/>
              </a:ext>
            </a:extLst>
          </p:cNvPr>
          <p:cNvSpPr txBox="1"/>
          <p:nvPr/>
        </p:nvSpPr>
        <p:spPr>
          <a:xfrm>
            <a:off x="2073292" y="1857304"/>
            <a:ext cx="96677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Bucket size = </a:t>
            </a:r>
            <a:r>
              <a:rPr kumimoji="1" lang="en-US" altLang="zh-CN" sz="24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suggest capacity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* 8 /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对齐后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bucket size = bucket size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对齐到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2^n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4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Allocate Bytes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= </a:t>
            </a:r>
          </a:p>
          <a:p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	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对齐后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bucket size * (sizeof (K) + sizeof (V)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+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1) </a:t>
            </a:r>
            <a:endParaRPr kumimoji="1" lang="zh-CN" altLang="en-US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EEA847-A9F7-2C4D-49B8-9C2E371537C3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2.1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</a:p>
        </p:txBody>
      </p:sp>
    </p:spTree>
    <p:extLst>
      <p:ext uri="{BB962C8B-B14F-4D97-AF65-F5344CB8AC3E}">
        <p14:creationId xmlns:p14="http://schemas.microsoft.com/office/powerpoint/2010/main" val="1471154272"/>
      </p:ext>
    </p:extLst>
  </p:cSld>
  <p:clrMapOvr>
    <a:masterClrMapping/>
  </p:clrMapOvr>
  <p:transition spd="med" advTm="447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2D559E8-0232-6C2D-4597-853B0A8BF45A}"/>
              </a:ext>
            </a:extLst>
          </p:cNvPr>
          <p:cNvSpPr txBox="1"/>
          <p:nvPr/>
        </p:nvSpPr>
        <p:spPr>
          <a:xfrm>
            <a:off x="3941378" y="3202539"/>
            <a:ext cx="4309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计算结果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: 570425344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实际分配内存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: 583888896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918D8A-3FCA-9813-740F-B52FEC746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820" y="1864476"/>
            <a:ext cx="7564356" cy="8689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29E4C24-EF87-4D08-6C2A-274EA1C68BC9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2.1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</a:p>
        </p:txBody>
      </p:sp>
    </p:spTree>
    <p:extLst>
      <p:ext uri="{BB962C8B-B14F-4D97-AF65-F5344CB8AC3E}">
        <p14:creationId xmlns:p14="http://schemas.microsoft.com/office/powerpoint/2010/main" val="3905680409"/>
      </p:ext>
    </p:extLst>
  </p:cSld>
  <p:clrMapOvr>
    <a:masterClrMapping/>
  </p:clrMapOvr>
  <p:transition spd="med" advTm="2862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4AD19C0-8DC8-9522-27AD-412E9AAF48C6}"/>
              </a:ext>
            </a:extLst>
          </p:cNvPr>
          <p:cNvSpPr txBox="1"/>
          <p:nvPr/>
        </p:nvSpPr>
        <p:spPr>
          <a:xfrm>
            <a:off x="3372966" y="3429000"/>
            <a:ext cx="5785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1000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个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(usize, usize)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，会占用多少物理内存？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5ADA223-45F0-512D-92B0-0ECBCF68D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082" y="1690550"/>
            <a:ext cx="7061200" cy="1422400"/>
          </a:xfrm>
          <a:prstGeom prst="rect">
            <a:avLst/>
          </a:prstGeom>
        </p:spPr>
      </p:pic>
      <p:sp>
        <p:nvSpPr>
          <p:cNvPr id="3" name="文本框 4">
            <a:extLst>
              <a:ext uri="{FF2B5EF4-FFF2-40B4-BE49-F238E27FC236}">
                <a16:creationId xmlns:a16="http://schemas.microsoft.com/office/drawing/2014/main" id="{8BB19EDC-A6A3-5DD5-3DAE-F32817038A12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2.2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随机访问与物理内存</a:t>
            </a:r>
          </a:p>
        </p:txBody>
      </p:sp>
    </p:spTree>
    <p:extLst>
      <p:ext uri="{BB962C8B-B14F-4D97-AF65-F5344CB8AC3E}">
        <p14:creationId xmlns:p14="http://schemas.microsoft.com/office/powerpoint/2010/main" val="2616414890"/>
      </p:ext>
    </p:extLst>
  </p:cSld>
  <p:clrMapOvr>
    <a:masterClrMapping/>
  </p:clrMapOvr>
  <p:transition spd="med" advTm="79155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4AD19C0-8DC8-9522-27AD-412E9AAF48C6}"/>
              </a:ext>
            </a:extLst>
          </p:cNvPr>
          <p:cNvSpPr txBox="1"/>
          <p:nvPr/>
        </p:nvSpPr>
        <p:spPr>
          <a:xfrm>
            <a:off x="2548487" y="1892373"/>
            <a:ext cx="72553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实际测试发现，占了 </a:t>
            </a:r>
            <a:r>
              <a:rPr kumimoji="1" lang="en-US" altLang="zh-CN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3.86M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，相当于约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25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万个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(usize, usize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）的大小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插入</a:t>
            </a:r>
            <a:r>
              <a:rPr kumimoji="1" lang="zh-CN" altLang="en-US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1000</a:t>
            </a:r>
            <a:r>
              <a:rPr kumimoji="1" lang="zh-CN" altLang="en-US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条数据，占了 </a:t>
            </a:r>
            <a:r>
              <a:rPr kumimoji="1" lang="en-US" altLang="zh-CN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25</a:t>
            </a:r>
            <a:r>
              <a:rPr kumimoji="1" lang="zh-CN" altLang="en-US" sz="20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万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条数据的物理内存？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4E923796-42FE-DBFF-13CE-B8539AB591F0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2.2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随机访问与物理内存</a:t>
            </a:r>
          </a:p>
        </p:txBody>
      </p:sp>
    </p:spTree>
    <p:extLst>
      <p:ext uri="{BB962C8B-B14F-4D97-AF65-F5344CB8AC3E}">
        <p14:creationId xmlns:p14="http://schemas.microsoft.com/office/powerpoint/2010/main" val="3240209728"/>
      </p:ext>
    </p:extLst>
  </p:cSld>
  <p:clrMapOvr>
    <a:masterClrMapping/>
  </p:clrMapOvr>
  <p:transition spd="med" advTm="38162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8044831E-49ED-5F48-368F-01808CB084DC}"/>
              </a:ext>
            </a:extLst>
          </p:cNvPr>
          <p:cNvSpPr/>
          <p:nvPr/>
        </p:nvSpPr>
        <p:spPr>
          <a:xfrm>
            <a:off x="3137341" y="3237187"/>
            <a:ext cx="1965433" cy="27326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178D13E-5195-EA5F-C55B-A23BF64415CE}"/>
              </a:ext>
            </a:extLst>
          </p:cNvPr>
          <p:cNvSpPr/>
          <p:nvPr/>
        </p:nvSpPr>
        <p:spPr>
          <a:xfrm>
            <a:off x="3363909" y="3846786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page 1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2E6C724-C9EB-865F-9565-6C99E7A45059}"/>
              </a:ext>
            </a:extLst>
          </p:cNvPr>
          <p:cNvSpPr/>
          <p:nvPr/>
        </p:nvSpPr>
        <p:spPr>
          <a:xfrm>
            <a:off x="3363909" y="4351282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page 2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474DAB5-82CE-39F8-DF90-D59BF15E55AF}"/>
              </a:ext>
            </a:extLst>
          </p:cNvPr>
          <p:cNvSpPr/>
          <p:nvPr/>
        </p:nvSpPr>
        <p:spPr>
          <a:xfrm>
            <a:off x="3363909" y="4855778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…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06BF563-5669-F293-012B-AFD8BD4AA68C}"/>
              </a:ext>
            </a:extLst>
          </p:cNvPr>
          <p:cNvSpPr/>
          <p:nvPr/>
        </p:nvSpPr>
        <p:spPr>
          <a:xfrm>
            <a:off x="3363909" y="5360274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page n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80495A8-20EF-BBF0-82CA-29EB22E6A2D3}"/>
              </a:ext>
            </a:extLst>
          </p:cNvPr>
          <p:cNvSpPr txBox="1"/>
          <p:nvPr/>
        </p:nvSpPr>
        <p:spPr>
          <a:xfrm>
            <a:off x="3565635" y="3357321"/>
            <a:ext cx="1222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HashMap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DE1B4D-F041-0882-8F0E-5BCA73FDD149}"/>
              </a:ext>
            </a:extLst>
          </p:cNvPr>
          <p:cNvSpPr/>
          <p:nvPr/>
        </p:nvSpPr>
        <p:spPr>
          <a:xfrm>
            <a:off x="6695092" y="3237187"/>
            <a:ext cx="1965433" cy="27326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D8D018-954B-E3DB-9237-F93B5FA2EEA4}"/>
              </a:ext>
            </a:extLst>
          </p:cNvPr>
          <p:cNvSpPr/>
          <p:nvPr/>
        </p:nvSpPr>
        <p:spPr>
          <a:xfrm>
            <a:off x="6921660" y="3846786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kv1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B34994D-285B-CD42-6C45-EBE415B69BEB}"/>
              </a:ext>
            </a:extLst>
          </p:cNvPr>
          <p:cNvSpPr/>
          <p:nvPr/>
        </p:nvSpPr>
        <p:spPr>
          <a:xfrm>
            <a:off x="6921660" y="4351282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r>
              <a:rPr kumimoji="1" lang="en-US" altLang="zh-CN" dirty="0"/>
              <a:t>kv2</a:t>
            </a:r>
            <a:endParaRPr kumimoji="1" lang="zh-CN" altLang="en-US" dirty="0"/>
          </a:p>
          <a:p>
            <a:pPr algn="ctr"/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E7C2DBC-E8DD-9CB7-FE09-1ED0632757C2}"/>
              </a:ext>
            </a:extLst>
          </p:cNvPr>
          <p:cNvSpPr/>
          <p:nvPr/>
        </p:nvSpPr>
        <p:spPr>
          <a:xfrm>
            <a:off x="6921660" y="4855778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en-US" altLang="zh-CN" dirty="0"/>
              <a:t>…</a:t>
            </a:r>
            <a:endParaRPr kumimoji="1" lang="zh-CN" altLang="en-US" dirty="0"/>
          </a:p>
          <a:p>
            <a:pPr algn="ctr"/>
            <a:endParaRPr kumimoji="1" lang="zh-CN" altLang="en-US" dirty="0"/>
          </a:p>
          <a:p>
            <a:pPr algn="ctr"/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DC0F5A-BECC-B324-83CE-4823B6DB97F3}"/>
              </a:ext>
            </a:extLst>
          </p:cNvPr>
          <p:cNvSpPr/>
          <p:nvPr/>
        </p:nvSpPr>
        <p:spPr>
          <a:xfrm>
            <a:off x="6921660" y="5360274"/>
            <a:ext cx="1560191" cy="5044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r>
              <a:rPr kumimoji="1" lang="en-US" altLang="zh-CN" dirty="0"/>
              <a:t>kv3</a:t>
            </a:r>
            <a:endParaRPr kumimoji="1" lang="zh-CN" altLang="en-US" dirty="0"/>
          </a:p>
          <a:p>
            <a:pPr algn="ctr"/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4650FA-528E-9826-1C77-030B64CC7DDE}"/>
              </a:ext>
            </a:extLst>
          </p:cNvPr>
          <p:cNvSpPr txBox="1"/>
          <p:nvPr/>
        </p:nvSpPr>
        <p:spPr>
          <a:xfrm>
            <a:off x="7123386" y="3357321"/>
            <a:ext cx="1172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HashMap</a:t>
            </a:r>
            <a:endParaRPr kumimoji="1" lang="zh-CN" altLang="en-US" dirty="0"/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CB837DBC-53DF-1669-8389-E606514AB31D}"/>
              </a:ext>
            </a:extLst>
          </p:cNvPr>
          <p:cNvSpPr/>
          <p:nvPr/>
        </p:nvSpPr>
        <p:spPr>
          <a:xfrm>
            <a:off x="5323493" y="4235668"/>
            <a:ext cx="1156138" cy="620110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556B8F2-61C6-A170-06C9-1281B396716C}"/>
              </a:ext>
            </a:extLst>
          </p:cNvPr>
          <p:cNvSpPr txBox="1"/>
          <p:nvPr/>
        </p:nvSpPr>
        <p:spPr>
          <a:xfrm>
            <a:off x="4176883" y="1409252"/>
            <a:ext cx="53571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原因是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with_capacity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加上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HashMap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对内存的随机访问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90AE6427-93D2-0849-D681-69E205168C9C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2.2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随机访问与物理内存</a:t>
            </a:r>
          </a:p>
        </p:txBody>
      </p:sp>
    </p:spTree>
    <p:extLst>
      <p:ext uri="{BB962C8B-B14F-4D97-AF65-F5344CB8AC3E}">
        <p14:creationId xmlns:p14="http://schemas.microsoft.com/office/powerpoint/2010/main" val="4085073858"/>
      </p:ext>
    </p:extLst>
  </p:cSld>
  <p:clrMapOvr>
    <a:masterClrMapping/>
  </p:clrMapOvr>
  <p:transition spd="med" advTm="4044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B5AAD9-5D3E-B86B-9DB5-23820D71A8C5}"/>
              </a:ext>
            </a:extLst>
          </p:cNvPr>
          <p:cNvSpPr txBox="1"/>
          <p:nvPr/>
        </p:nvSpPr>
        <p:spPr>
          <a:xfrm>
            <a:off x="2786615" y="1176443"/>
            <a:ext cx="67563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内存问题</a:t>
            </a:r>
            <a:endParaRPr kumimoji="1" lang="en-US" altLang="zh-CN" sz="4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内存泄漏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(rust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能帮的上忙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40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zh-CN" altLang="en-US" sz="2400" b="1" dirty="0">
                <a:solidFill>
                  <a:schemeClr val="bg1"/>
                </a:solidFill>
                <a:latin typeface="+mj-lt"/>
                <a:ea typeface="Alibaba PuHuiTi M" pitchFamily="18" charset="-122"/>
              </a:rPr>
              <a:t> </a:t>
            </a:r>
            <a:r>
              <a:rPr kumimoji="1" lang="zh-CN" altLang="en-US" sz="2400" b="1" dirty="0">
                <a:solidFill>
                  <a:schemeClr val="accent5"/>
                </a:solidFill>
                <a:latin typeface="+mj-lt"/>
                <a:ea typeface="Alibaba PuHuiTi M" pitchFamily="18" charset="-122"/>
              </a:rPr>
              <a:t>高内存占用 （只能靠程序员自己）</a:t>
            </a:r>
            <a:endParaRPr kumimoji="1" lang="en-US" altLang="zh-CN" sz="2400" b="1" dirty="0">
              <a:solidFill>
                <a:schemeClr val="accent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8218384"/>
      </p:ext>
    </p:extLst>
  </p:cSld>
  <p:clrMapOvr>
    <a:masterClrMapping/>
  </p:clrMapOvr>
  <p:transition spd="med" advTm="6172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D55E749F-90D3-761E-719A-C791B441BBAA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2.3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966081-DA46-D2A6-B201-21B1302C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329" y="1865135"/>
            <a:ext cx="7985351" cy="268559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11C6C0F-BFCF-FFCA-0EC7-A279BEAD7FD5}"/>
              </a:ext>
            </a:extLst>
          </p:cNvPr>
          <p:cNvSpPr txBox="1"/>
          <p:nvPr/>
        </p:nvSpPr>
        <p:spPr>
          <a:xfrm>
            <a:off x="3602859" y="4883337"/>
            <a:ext cx="5785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Drop HashMap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后，物理内存会释放吗？</a:t>
            </a:r>
            <a:endParaRPr kumimoji="1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6097976"/>
      </p:ext>
    </p:extLst>
  </p:cSld>
  <p:clrMapOvr>
    <a:masterClrMapping/>
  </p:clrMapOvr>
  <p:transition spd="med" advTm="4338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62DFA058-83C8-E651-BC67-D1497D518AE7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2.3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917D207-10BA-00C6-5529-F7FFF6B66CA0}"/>
              </a:ext>
            </a:extLst>
          </p:cNvPr>
          <p:cNvSpPr txBox="1"/>
          <p:nvPr/>
        </p:nvSpPr>
        <p:spPr>
          <a:xfrm>
            <a:off x="3619484" y="2064546"/>
            <a:ext cx="57854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不确定，与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allocator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有关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内存释放后，是否直接返回给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OS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，是否解绑物理内存，均由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allocator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决定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SimSun" panose="02010600030101010101" pitchFamily="2" charset="-122"/>
              <a:ea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0079464"/>
      </p:ext>
    </p:extLst>
  </p:cSld>
  <p:clrMapOvr>
    <a:masterClrMapping/>
  </p:clrMapOvr>
  <p:transition spd="med" advTm="2559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62DFA058-83C8-E651-BC67-D1497D518AE7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2.3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2EEA284-E19A-FBF2-C94D-2448CEE9A8F7}"/>
              </a:ext>
            </a:extLst>
          </p:cNvPr>
          <p:cNvSpPr txBox="1"/>
          <p:nvPr/>
        </p:nvSpPr>
        <p:spPr>
          <a:xfrm>
            <a:off x="3319853" y="2007663"/>
            <a:ext cx="430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cxnSp>
        <p:nvCxnSpPr>
          <p:cNvPr id="4" name="曲线连接符 3">
            <a:extLst>
              <a:ext uri="{FF2B5EF4-FFF2-40B4-BE49-F238E27FC236}">
                <a16:creationId xmlns:a16="http://schemas.microsoft.com/office/drawing/2014/main" id="{90E87F08-B2F2-6EA0-3C50-57F397EB50EE}"/>
              </a:ext>
            </a:extLst>
          </p:cNvPr>
          <p:cNvCxnSpPr>
            <a:cxnSpLocks/>
            <a:stCxn id="8" idx="6"/>
            <a:endCxn id="9" idx="0"/>
          </p:cNvCxnSpPr>
          <p:nvPr/>
        </p:nvCxnSpPr>
        <p:spPr>
          <a:xfrm>
            <a:off x="5301377" y="2630423"/>
            <a:ext cx="3782826" cy="1710374"/>
          </a:xfrm>
          <a:prstGeom prst="curvedConnector2">
            <a:avLst/>
          </a:prstGeom>
          <a:ln w="34925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1744B0C2-0F04-2396-8E0C-EFDD771B654E}"/>
              </a:ext>
            </a:extLst>
          </p:cNvPr>
          <p:cNvSpPr/>
          <p:nvPr/>
        </p:nvSpPr>
        <p:spPr>
          <a:xfrm>
            <a:off x="3058087" y="5607310"/>
            <a:ext cx="2285711" cy="108740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Retained</a:t>
            </a:r>
          </a:p>
          <a:p>
            <a:pPr algn="ctr"/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（确定释放了物理内存）</a:t>
            </a:r>
          </a:p>
        </p:txBody>
      </p: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8DBAC399-9414-D3AE-3DDF-1A3890F55A46}"/>
              </a:ext>
            </a:extLst>
          </p:cNvPr>
          <p:cNvCxnSpPr>
            <a:cxnSpLocks/>
            <a:stCxn id="9" idx="4"/>
            <a:endCxn id="5" idx="6"/>
          </p:cNvCxnSpPr>
          <p:nvPr/>
        </p:nvCxnSpPr>
        <p:spPr>
          <a:xfrm rot="5400000">
            <a:off x="6852596" y="3919404"/>
            <a:ext cx="722811" cy="3740405"/>
          </a:xfrm>
          <a:prstGeom prst="curvedConnector2">
            <a:avLst/>
          </a:prstGeom>
          <a:ln w="34925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BC0483D4-5684-A428-C78E-601DA8429621}"/>
              </a:ext>
            </a:extLst>
          </p:cNvPr>
          <p:cNvSpPr/>
          <p:nvPr/>
        </p:nvSpPr>
        <p:spPr>
          <a:xfrm>
            <a:off x="3100507" y="2143520"/>
            <a:ext cx="2200870" cy="973805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Times New Roman" panose="02020603050405020304" pitchFamily="18" charset="0"/>
                <a:ea typeface="Brush Script MT" panose="03060802040406070304" pitchFamily="66" charset="-122"/>
                <a:cs typeface="Times New Roman" panose="02020603050405020304" pitchFamily="18" charset="0"/>
              </a:rPr>
              <a:t>Dirty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C0A177F-BA97-BCD1-EDCA-D0E2A0162117}"/>
              </a:ext>
            </a:extLst>
          </p:cNvPr>
          <p:cNvSpPr/>
          <p:nvPr/>
        </p:nvSpPr>
        <p:spPr>
          <a:xfrm>
            <a:off x="7941347" y="4340797"/>
            <a:ext cx="2285711" cy="108740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+mn-ea"/>
                <a:cs typeface="Times New Roman" panose="02020603050405020304" pitchFamily="18" charset="0"/>
              </a:rPr>
              <a:t>Muzzy</a:t>
            </a:r>
            <a:endParaRPr kumimoji="1" lang="zh-CN" altLang="en-US" b="1" dirty="0">
              <a:latin typeface="+mn-ea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dirty="0">
                <a:latin typeface="+mn-ea"/>
              </a:rPr>
              <a:t>(</a:t>
            </a:r>
            <a:r>
              <a:rPr kumimoji="1" lang="zh-CN" altLang="en-US" dirty="0">
                <a:latin typeface="+mn-ea"/>
              </a:rPr>
              <a:t>有可能释放了物理内存</a:t>
            </a:r>
            <a:r>
              <a:rPr kumimoji="1" lang="en-US" altLang="zh-CN" dirty="0">
                <a:latin typeface="+mn-ea"/>
              </a:rPr>
              <a:t>)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AAE9A73-5608-6E26-76AD-5BF116541D48}"/>
              </a:ext>
            </a:extLst>
          </p:cNvPr>
          <p:cNvSpPr txBox="1"/>
          <p:nvPr/>
        </p:nvSpPr>
        <p:spPr>
          <a:xfrm>
            <a:off x="6408353" y="1707092"/>
            <a:ext cx="3584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+mn-ea"/>
              </a:rPr>
              <a:t>随着逻辑时钟推移</a:t>
            </a:r>
            <a:endParaRPr kumimoji="1" lang="en-US" altLang="zh-CN" dirty="0">
              <a:solidFill>
                <a:schemeClr val="bg1"/>
              </a:solidFill>
              <a:latin typeface="+mn-ea"/>
            </a:endParaRPr>
          </a:p>
          <a:p>
            <a:r>
              <a:rPr kumimoji="1" lang="zh-CN" altLang="en-US" dirty="0">
                <a:solidFill>
                  <a:schemeClr val="bg1"/>
                </a:solidFill>
                <a:latin typeface="+mn-ea"/>
              </a:rPr>
              <a:t>（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每次</a:t>
            </a:r>
            <a:r>
              <a:rPr lang="en" altLang="zh-CN" dirty="0">
                <a:solidFill>
                  <a:schemeClr val="bg1"/>
                </a:solidFill>
                <a:latin typeface="+mn-ea"/>
              </a:rPr>
              <a:t>malloc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或</a:t>
            </a:r>
            <a:r>
              <a:rPr lang="en" altLang="zh-CN" dirty="0">
                <a:solidFill>
                  <a:schemeClr val="bg1"/>
                </a:solidFill>
                <a:latin typeface="+mn-ea"/>
              </a:rPr>
              <a:t>free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都会触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发</a:t>
            </a:r>
            <a:r>
              <a:rPr lang="en" altLang="zh-CN" dirty="0">
                <a:solidFill>
                  <a:schemeClr val="bg1"/>
                </a:solidFill>
                <a:latin typeface="+mn-ea"/>
              </a:rPr>
              <a:t>decay_ticker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递减</a:t>
            </a:r>
            <a:r>
              <a:rPr kumimoji="1" lang="zh-CN" altLang="en-US" dirty="0">
                <a:solidFill>
                  <a:schemeClr val="bg1"/>
                </a:solidFill>
                <a:latin typeface="+mn-ea"/>
              </a:rPr>
              <a:t>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2A0EE5B-EAD3-BB59-F6D4-68CA0DA55AEF}"/>
              </a:ext>
            </a:extLst>
          </p:cNvPr>
          <p:cNvSpPr txBox="1"/>
          <p:nvPr/>
        </p:nvSpPr>
        <p:spPr>
          <a:xfrm>
            <a:off x="6307769" y="6188010"/>
            <a:ext cx="264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随着逻辑时钟推移</a:t>
            </a:r>
          </a:p>
        </p:txBody>
      </p:sp>
      <p:sp>
        <p:nvSpPr>
          <p:cNvPr id="6" name="文本框 4">
            <a:extLst>
              <a:ext uri="{FF2B5EF4-FFF2-40B4-BE49-F238E27FC236}">
                <a16:creationId xmlns:a16="http://schemas.microsoft.com/office/drawing/2014/main" id="{2981CC35-157D-B531-2451-0F46F4483F08}"/>
              </a:ext>
            </a:extLst>
          </p:cNvPr>
          <p:cNvSpPr txBox="1"/>
          <p:nvPr/>
        </p:nvSpPr>
        <p:spPr>
          <a:xfrm>
            <a:off x="4285262" y="4079186"/>
            <a:ext cx="58757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28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ecache</a:t>
            </a:r>
            <a:endParaRPr kumimoji="1" lang="zh-CN" altLang="en-US" sz="28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6892284"/>
      </p:ext>
    </p:extLst>
  </p:cSld>
  <p:clrMapOvr>
    <a:masterClrMapping/>
  </p:clrMapOvr>
  <p:transition spd="med" advTm="106463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F3B7B21-53AA-B326-441D-E48BD6B4D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625" y="2448951"/>
            <a:ext cx="80264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4A5D5E1-9890-78C7-EE70-DD15B396ACB9}"/>
              </a:ext>
            </a:extLst>
          </p:cNvPr>
          <p:cNvSpPr txBox="1"/>
          <p:nvPr/>
        </p:nvSpPr>
        <p:spPr>
          <a:xfrm>
            <a:off x="3498109" y="3429000"/>
            <a:ext cx="57854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可能原因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清理不及时 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arena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过多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,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部分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arena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长期没有交互（逻辑时钟不前进）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0736B6-E1C5-AB53-4C0D-F69ADD269E4E}"/>
              </a:ext>
            </a:extLst>
          </p:cNvPr>
          <p:cNvSpPr txBox="1"/>
          <p:nvPr/>
        </p:nvSpPr>
        <p:spPr>
          <a:xfrm>
            <a:off x="3928637" y="1374584"/>
            <a:ext cx="5785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accent5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r>
              <a:rPr kumimoji="1" lang="en-US" altLang="zh-CN" sz="2400" b="1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Dirty page </a:t>
            </a:r>
            <a:r>
              <a:rPr kumimoji="1" lang="zh-CN" altLang="en-US" sz="2400" b="1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占据了 </a:t>
            </a:r>
            <a:r>
              <a:rPr kumimoji="1" lang="en-US" altLang="zh-CN" sz="2400" b="1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8+g</a:t>
            </a:r>
            <a:r>
              <a:rPr kumimoji="1" lang="zh-CN" altLang="en-US" sz="2400" b="1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内存</a:t>
            </a:r>
            <a:endParaRPr kumimoji="1" lang="en-US" altLang="zh-CN" sz="2400" b="1" dirty="0">
              <a:solidFill>
                <a:schemeClr val="accent5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12" name="文本框 4">
            <a:extLst>
              <a:ext uri="{FF2B5EF4-FFF2-40B4-BE49-F238E27FC236}">
                <a16:creationId xmlns:a16="http://schemas.microsoft.com/office/drawing/2014/main" id="{3F9FBA95-DCE5-8CAC-60CF-56C823697D2E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2.3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</a:p>
        </p:txBody>
      </p:sp>
    </p:spTree>
    <p:extLst>
      <p:ext uri="{BB962C8B-B14F-4D97-AF65-F5344CB8AC3E}">
        <p14:creationId xmlns:p14="http://schemas.microsoft.com/office/powerpoint/2010/main" val="1705161245"/>
      </p:ext>
    </p:extLst>
  </p:cSld>
  <p:clrMapOvr>
    <a:masterClrMapping/>
  </p:clrMapOvr>
  <p:transition spd="med" advTm="1487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4">
            <a:extLst>
              <a:ext uri="{FF2B5EF4-FFF2-40B4-BE49-F238E27FC236}">
                <a16:creationId xmlns:a16="http://schemas.microsoft.com/office/drawing/2014/main" id="{3F9FBA95-DCE5-8CAC-60CF-56C823697D2E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2.3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112D4A-1EB0-6DCB-AA9B-2B8297B66691}"/>
              </a:ext>
            </a:extLst>
          </p:cNvPr>
          <p:cNvSpPr txBox="1"/>
          <p:nvPr/>
        </p:nvSpPr>
        <p:spPr>
          <a:xfrm>
            <a:off x="3805679" y="1957647"/>
            <a:ext cx="57854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</a:p>
          <a:p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清理不及时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background_thread:true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arena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过多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减少 </a:t>
            </a:r>
            <a:r>
              <a:rPr kumimoji="1" lang="en-US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arena </a:t>
            </a: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数量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调小 </a:t>
            </a:r>
            <a:r>
              <a:rPr kumimoji="1" lang="en" altLang="zh-CN" sz="20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dirty_decay_ms</a:t>
            </a:r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0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6989250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4">
            <a:extLst>
              <a:ext uri="{FF2B5EF4-FFF2-40B4-BE49-F238E27FC236}">
                <a16:creationId xmlns:a16="http://schemas.microsoft.com/office/drawing/2014/main" id="{3F9FBA95-DCE5-8CAC-60CF-56C823697D2E}"/>
              </a:ext>
            </a:extLst>
          </p:cNvPr>
          <p:cNvSpPr txBox="1"/>
          <p:nvPr/>
        </p:nvSpPr>
        <p:spPr>
          <a:xfrm>
            <a:off x="3153947" y="886194"/>
            <a:ext cx="587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2.4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实践经验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112D4A-1EB0-6DCB-AA9B-2B8297B66691}"/>
              </a:ext>
            </a:extLst>
          </p:cNvPr>
          <p:cNvSpPr txBox="1"/>
          <p:nvPr/>
        </p:nvSpPr>
        <p:spPr>
          <a:xfrm>
            <a:off x="1835562" y="2064540"/>
            <a:ext cx="69011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HashMap capacity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的设置需要尽量合理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HashMap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尽量不要放太大的 </a:t>
            </a:r>
            <a:r>
              <a:rPr kumimoji="1" lang="en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key value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有时可能需要考虑 </a:t>
            </a:r>
            <a:r>
              <a:rPr kumimoji="1" lang="en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allocator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本身内存占用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7287994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4">
            <a:extLst>
              <a:ext uri="{FF2B5EF4-FFF2-40B4-BE49-F238E27FC236}">
                <a16:creationId xmlns:a16="http://schemas.microsoft.com/office/drawing/2014/main" id="{3F9FBA95-DCE5-8CAC-60CF-56C823697D2E}"/>
              </a:ext>
            </a:extLst>
          </p:cNvPr>
          <p:cNvSpPr txBox="1"/>
          <p:nvPr/>
        </p:nvSpPr>
        <p:spPr>
          <a:xfrm>
            <a:off x="4483984" y="2598003"/>
            <a:ext cx="58757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48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Thanks</a:t>
            </a:r>
            <a:r>
              <a:rPr kumimoji="1" lang="zh-CN" altLang="en-US" sz="48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94465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8C6B-1802-9D59-D19A-D568A948E9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3500"/>
            <a:ext cx="10656888" cy="5762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		</a:t>
            </a:r>
            <a:r>
              <a:rPr lang="en-CN"/>
              <a:t>联系我们</a:t>
            </a:r>
            <a:endParaRPr lang="en-CN" dirty="0"/>
          </a:p>
        </p:txBody>
      </p:sp>
      <p:sp>
        <p:nvSpPr>
          <p:cNvPr id="12" name="文本框 6">
            <a:extLst>
              <a:ext uri="{FF2B5EF4-FFF2-40B4-BE49-F238E27FC236}">
                <a16:creationId xmlns:a16="http://schemas.microsoft.com/office/drawing/2014/main" id="{7893EB1F-3F1A-C8ED-4BCD-FDEA2B2A1C3D}"/>
              </a:ext>
            </a:extLst>
          </p:cNvPr>
          <p:cNvSpPr txBox="1"/>
          <p:nvPr/>
        </p:nvSpPr>
        <p:spPr>
          <a:xfrm>
            <a:off x="2755106" y="5605402"/>
            <a:ext cx="66817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hlinkClick r:id="rId3"/>
              </a:rPr>
              <a:t>https://github.com/apache/horaedb</a:t>
            </a:r>
            <a:endParaRPr lang="en-US" altLang="zh-CN" sz="2400" dirty="0"/>
          </a:p>
        </p:txBody>
      </p:sp>
      <p:sp>
        <p:nvSpPr>
          <p:cNvPr id="13" name="文本框 5">
            <a:extLst>
              <a:ext uri="{FF2B5EF4-FFF2-40B4-BE49-F238E27FC236}">
                <a16:creationId xmlns:a16="http://schemas.microsoft.com/office/drawing/2014/main" id="{561B34D8-65A5-0F0A-4B51-67D7A2827109}"/>
              </a:ext>
            </a:extLst>
          </p:cNvPr>
          <p:cNvSpPr txBox="1"/>
          <p:nvPr/>
        </p:nvSpPr>
        <p:spPr>
          <a:xfrm>
            <a:off x="6434930" y="1373063"/>
            <a:ext cx="3379130" cy="47192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ctr" defTabSz="825479" hangingPunct="0"/>
            <a:r>
              <a:rPr lang="en-US" altLang="zh-CN" sz="2400" dirty="0">
                <a:solidFill>
                  <a:srgbClr val="000000"/>
                </a:solidFill>
                <a:sym typeface="Helvetica Light"/>
              </a:rPr>
              <a:t>Apache HoraeDB </a:t>
            </a:r>
            <a:r>
              <a:rPr lang="zh-CN" altLang="en-US" sz="2400" dirty="0">
                <a:solidFill>
                  <a:srgbClr val="000000"/>
                </a:solidFill>
                <a:sym typeface="Helvetica Light"/>
              </a:rPr>
              <a:t>公众号</a:t>
            </a:r>
          </a:p>
        </p:txBody>
      </p:sp>
      <p:sp>
        <p:nvSpPr>
          <p:cNvPr id="14" name="文本框 5">
            <a:extLst>
              <a:ext uri="{FF2B5EF4-FFF2-40B4-BE49-F238E27FC236}">
                <a16:creationId xmlns:a16="http://schemas.microsoft.com/office/drawing/2014/main" id="{F59278DA-C360-4BB3-39A9-3DB720B1D5E2}"/>
              </a:ext>
            </a:extLst>
          </p:cNvPr>
          <p:cNvSpPr txBox="1"/>
          <p:nvPr/>
        </p:nvSpPr>
        <p:spPr>
          <a:xfrm>
            <a:off x="2755106" y="1373063"/>
            <a:ext cx="1025922" cy="47192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ctr" defTabSz="825479" hangingPunct="0"/>
            <a:r>
              <a:rPr lang="zh-CN" altLang="en-US" sz="2400" dirty="0">
                <a:solidFill>
                  <a:srgbClr val="000000"/>
                </a:solidFill>
                <a:sym typeface="Helvetica Light"/>
              </a:rPr>
              <a:t>微信群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376B3B-AD97-2E71-99CF-A0D7C9046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422" y="1890410"/>
            <a:ext cx="3624146" cy="36241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F629BA-BF82-5F3D-E643-C951603C2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5156" y="1815839"/>
            <a:ext cx="3624146" cy="362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16"/>
    </mc:Choice>
    <mc:Fallback xmlns="">
      <p:transition spd="slow" advTm="5311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B5AAD9-5D3E-B86B-9DB5-23820D71A8C5}"/>
              </a:ext>
            </a:extLst>
          </p:cNvPr>
          <p:cNvSpPr txBox="1"/>
          <p:nvPr/>
        </p:nvSpPr>
        <p:spPr>
          <a:xfrm>
            <a:off x="3872000" y="1407338"/>
            <a:ext cx="55314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1.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内存占用排查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1.1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用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jemalloc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剖析虚拟内存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1.2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分析物理内存占用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1.3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实践经验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2.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线上内存分配问题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2.1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实际分配了多少内存</a:t>
            </a:r>
            <a:endParaRPr kumimoji="1" lang="en-US" altLang="zh-CN" sz="24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2.2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随机访问与物理内存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2.3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Allocator 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缓存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2.4</a:t>
            </a:r>
            <a:r>
              <a:rPr kumimoji="1"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实践经验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8129805"/>
      </p:ext>
    </p:extLst>
  </p:cSld>
  <p:clrMapOvr>
    <a:masterClrMapping/>
  </p:clrMapOvr>
  <p:transition spd="med" advTm="362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B5AAD9-5D3E-B86B-9DB5-23820D71A8C5}"/>
              </a:ext>
            </a:extLst>
          </p:cNvPr>
          <p:cNvSpPr txBox="1"/>
          <p:nvPr/>
        </p:nvSpPr>
        <p:spPr>
          <a:xfrm>
            <a:off x="3766646" y="2721114"/>
            <a:ext cx="46587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</a:t>
            </a:r>
            <a:r>
              <a:rPr kumimoji="1" lang="zh-CN" altLang="en-US" sz="40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内存占用排查</a:t>
            </a:r>
            <a:endParaRPr kumimoji="1" lang="en-US" altLang="zh-CN" sz="40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3960679"/>
      </p:ext>
    </p:extLst>
  </p:cSld>
  <p:clrMapOvr>
    <a:masterClrMapping/>
  </p:clrMapOvr>
  <p:transition spd="med" advTm="702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54D9368-EAEA-677E-9283-588AE7B73035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DBD8122-B332-E5AA-6E24-19C52E7602D8}"/>
              </a:ext>
            </a:extLst>
          </p:cNvPr>
          <p:cNvSpPr txBox="1"/>
          <p:nvPr/>
        </p:nvSpPr>
        <p:spPr>
          <a:xfrm>
            <a:off x="2231658" y="2613134"/>
            <a:ext cx="77286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Jemalloc </a:t>
            </a:r>
            <a:r>
              <a:rPr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是 </a:t>
            </a:r>
            <a:r>
              <a:rPr lang="en" altLang="zh-CN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malloc(3) </a:t>
            </a:r>
            <a:r>
              <a:rPr lang="zh-CN" altLang="en-US" sz="2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的实现，在现代多线程、高并发的互联网应用中，有良好的性能表现，并提供了优秀的内存分析功能。</a:t>
            </a:r>
            <a:endParaRPr kumimoji="1" lang="en-US" altLang="zh-CN" sz="2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4780828"/>
      </p:ext>
    </p:extLst>
  </p:cSld>
  <p:clrMapOvr>
    <a:masterClrMapping/>
  </p:clrMapOvr>
  <p:transition spd="med" advTm="36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7D1DB3E-BD9B-5BD2-DCB4-663D7C073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48" y="2326110"/>
            <a:ext cx="8814382" cy="8685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648727-06FD-48F3-C063-917FA590F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532" y="3926712"/>
            <a:ext cx="5464089" cy="54995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DFA16C7-A0F5-09A2-4177-B43AF3E4A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686" y="5208768"/>
            <a:ext cx="9298486" cy="54995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DBD8122-B332-E5AA-6E24-19C52E7602D8}"/>
              </a:ext>
            </a:extLst>
          </p:cNvPr>
          <p:cNvSpPr txBox="1"/>
          <p:nvPr/>
        </p:nvSpPr>
        <p:spPr>
          <a:xfrm>
            <a:off x="4401592" y="1594011"/>
            <a:ext cx="637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Heap profile</a:t>
            </a: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BC924E91-DB5F-288B-1423-3CEABB720379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7236880"/>
      </p:ext>
    </p:extLst>
  </p:cSld>
  <p:clrMapOvr>
    <a:masterClrMapping/>
  </p:clrMapOvr>
  <p:transition spd="med" advTm="999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59E375E-1D47-E119-7A0C-F948D6934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21" y="1814222"/>
            <a:ext cx="6490008" cy="4635500"/>
          </a:xfrm>
          <a:prstGeom prst="rect">
            <a:avLst/>
          </a:prstGeom>
        </p:spPr>
      </p:pic>
      <p:sp>
        <p:nvSpPr>
          <p:cNvPr id="3" name="文本框 4">
            <a:extLst>
              <a:ext uri="{FF2B5EF4-FFF2-40B4-BE49-F238E27FC236}">
                <a16:creationId xmlns:a16="http://schemas.microsoft.com/office/drawing/2014/main" id="{492168F2-39E6-8CB7-6F10-C1EE95FBDC57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74E3535-8B1B-41A5-8181-07A524B004E1}"/>
              </a:ext>
            </a:extLst>
          </p:cNvPr>
          <p:cNvSpPr txBox="1"/>
          <p:nvPr/>
        </p:nvSpPr>
        <p:spPr>
          <a:xfrm>
            <a:off x="7980218" y="1974211"/>
            <a:ext cx="37731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裸的 </a:t>
            </a:r>
            <a:r>
              <a:rPr kumimoji="1" lang="en-US" altLang="zh-CN" sz="24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profile </a:t>
            </a:r>
            <a:r>
              <a:rPr kumimoji="1" lang="zh-CN" altLang="en-US" sz="2400" dirty="0">
                <a:solidFill>
                  <a:schemeClr val="accent5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结果，明显是不可读的</a:t>
            </a:r>
            <a:endParaRPr kumimoji="1" lang="en-US" altLang="zh-CN" sz="2400" dirty="0">
              <a:solidFill>
                <a:schemeClr val="accent5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3873388"/>
      </p:ext>
    </p:extLst>
  </p:cSld>
  <p:clrMapOvr>
    <a:masterClrMapping/>
  </p:clrMapOvr>
  <p:transition spd="med" advTm="322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CEB6BF-7609-2A91-858D-4568005CF950}"/>
              </a:ext>
            </a:extLst>
          </p:cNvPr>
          <p:cNvSpPr txBox="1"/>
          <p:nvPr/>
        </p:nvSpPr>
        <p:spPr>
          <a:xfrm>
            <a:off x="6863256" y="1696820"/>
            <a:ext cx="4056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848CF2-3B15-DBB4-D55C-EA3CB7C3B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652" y="2958169"/>
            <a:ext cx="8849042" cy="4708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415DBC2-0794-7B1E-0A15-5448FA020890}"/>
              </a:ext>
            </a:extLst>
          </p:cNvPr>
          <p:cNvSpPr txBox="1"/>
          <p:nvPr/>
        </p:nvSpPr>
        <p:spPr>
          <a:xfrm>
            <a:off x="4249611" y="1696820"/>
            <a:ext cx="637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zh-CN" altLang="en-US" sz="36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生成火焰图</a:t>
            </a:r>
            <a:endParaRPr kumimoji="1" lang="en-US" altLang="zh-CN" sz="36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文本框 4">
            <a:extLst>
              <a:ext uri="{FF2B5EF4-FFF2-40B4-BE49-F238E27FC236}">
                <a16:creationId xmlns:a16="http://schemas.microsoft.com/office/drawing/2014/main" id="{A6B01066-FE37-4865-C990-AE91743F5D55}"/>
              </a:ext>
            </a:extLst>
          </p:cNvPr>
          <p:cNvSpPr txBox="1"/>
          <p:nvPr/>
        </p:nvSpPr>
        <p:spPr>
          <a:xfrm>
            <a:off x="2723649" y="958458"/>
            <a:ext cx="69606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1.1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用 </a:t>
            </a:r>
            <a:r>
              <a:rPr kumimoji="1" lang="en-US" altLang="zh-CN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jemalloc </a:t>
            </a:r>
            <a:r>
              <a:rPr kumimoji="1" lang="zh-CN" altLang="en-US" sz="3600" dirty="0">
                <a:solidFill>
                  <a:schemeClr val="bg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剖析虚拟内存</a:t>
            </a:r>
            <a:endParaRPr kumimoji="1" lang="en-US" altLang="zh-CN" sz="3600" dirty="0">
              <a:solidFill>
                <a:schemeClr val="bg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4857187"/>
      </p:ext>
    </p:extLst>
  </p:cSld>
  <p:clrMapOvr>
    <a:masterClrMapping/>
  </p:clrMapOvr>
  <p:transition spd="med" advTm="146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223214;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1_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h203y0m0">
      <a:majorFont>
        <a:latin typeface=""/>
        <a:ea typeface="微软雅黑"/>
        <a:cs typeface=""/>
      </a:majorFont>
      <a:minorFont>
        <a:latin typeface=""/>
        <a:ea typeface="微软雅黑"/>
        <a:cs typeface="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14888</TotalTime>
  <Words>793</Words>
  <Application>Microsoft Macintosh PowerPoint</Application>
  <PresentationFormat>宽屏</PresentationFormat>
  <Paragraphs>224</Paragraphs>
  <Slides>37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9" baseType="lpstr">
      <vt:lpstr>等线</vt:lpstr>
      <vt:lpstr>SimSun</vt:lpstr>
      <vt:lpstr>Microsoft YaHei</vt:lpstr>
      <vt:lpstr>Microsoft YaHei</vt:lpstr>
      <vt:lpstr>Alibaba PuHuiTi H</vt:lpstr>
      <vt:lpstr>Alibaba PuHuiTi M</vt:lpstr>
      <vt:lpstr>Alibaba PuHuiTi R</vt:lpstr>
      <vt:lpstr>Arial</vt:lpstr>
      <vt:lpstr>Helvetica Light</vt:lpstr>
      <vt:lpstr>Microsoft Sans Serif</vt:lpstr>
      <vt:lpstr>Times New Roman</vt:lpstr>
      <vt:lpstr>1_White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联系我们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春韶 任</dc:creator>
  <cp:lastModifiedBy>Microsoft Office User</cp:lastModifiedBy>
  <cp:revision>398</cp:revision>
  <cp:lastPrinted>2024-06-30T01:59:05Z</cp:lastPrinted>
  <dcterms:created xsi:type="dcterms:W3CDTF">2023-07-10T02:09:48Z</dcterms:created>
  <dcterms:modified xsi:type="dcterms:W3CDTF">2024-06-30T03:41:53Z</dcterms:modified>
</cp:coreProperties>
</file>

<file path=docProps/thumbnail.jpeg>
</file>